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handoutMasterIdLst>
    <p:handoutMasterId r:id="rId8"/>
  </p:handoutMasterIdLst>
  <p:sldIdLst>
    <p:sldId id="256" r:id="rId2"/>
    <p:sldId id="275" r:id="rId3"/>
    <p:sldId id="272" r:id="rId4"/>
    <p:sldId id="274" r:id="rId5"/>
    <p:sldId id="273" r:id="rId6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8B34C6C9-DEBE-41CD-82D6-5195604882DA}">
          <p14:sldIdLst>
            <p14:sldId id="256"/>
            <p14:sldId id="275"/>
            <p14:sldId id="272"/>
            <p14:sldId id="274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115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24D1A"/>
    <a:srgbClr val="000000"/>
    <a:srgbClr val="CCFF33"/>
    <a:srgbClr val="FF3300"/>
    <a:srgbClr val="FF0000"/>
    <a:srgbClr val="4026D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3065" autoAdjust="0"/>
  </p:normalViewPr>
  <p:slideViewPr>
    <p:cSldViewPr snapToGrid="0">
      <p:cViewPr>
        <p:scale>
          <a:sx n="150" d="100"/>
          <a:sy n="150" d="100"/>
        </p:scale>
        <p:origin x="624" y="108"/>
      </p:cViewPr>
      <p:guideLst>
        <p:guide orient="horz" pos="3115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9" tIns="45375" rIns="90749" bIns="4537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3"/>
            <a:ext cx="5388610" cy="4439841"/>
          </a:xfrm>
          <a:prstGeom prst="rect">
            <a:avLst/>
          </a:prstGeom>
        </p:spPr>
        <p:txBody>
          <a:bodyPr vert="horz" lIns="90749" tIns="45375" rIns="90749" bIns="4537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43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3077312"/>
            <a:ext cx="5829300" cy="212336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D550-146C-432A-B2CE-220018EABA62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7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4F9-11FE-4A30-BF44-133E6C9E1E21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3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96" y="573264"/>
            <a:ext cx="3357563" cy="1220822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A0C8-7503-4C98-9528-E437B7F578CD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9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16CB-421F-4BD7-95EF-B8704D3F88B7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58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4198600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9682-03B4-4CBB-B9EC-093F2CC6FC84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703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7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2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856C-C7AE-4875-82E2-717DB64C4042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16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9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9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797D-9854-4C89-AC04-868E7C78D518}" type="datetime1">
              <a:rPr lang="fr-FR" smtClean="0"/>
              <a:t>09/12/2024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58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0DC7-B65C-4F45-93EB-DEABA1346264}" type="datetime1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78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A539-6154-457D-809C-3402F535CDB4}" type="datetime1">
              <a:rPr lang="fr-FR" smtClean="0"/>
              <a:t>09/12/2024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948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2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308" y="39443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2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E685C-29A5-4158-BFEC-020CCC00182D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154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5431-18D8-446F-8355-1B7F18E72201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522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4B2D9-1734-49A7-8C2B-ACD16720E1C8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918142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17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4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17" Type="http://schemas.microsoft.com/office/2007/relationships/hdphoto" Target="../media/hdphoto2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4.jpeg"/><Relationship Id="rId18" Type="http://schemas.openxmlformats.org/officeDocument/2006/relationships/image" Target="../media/image27.jp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microsoft.com/office/2007/relationships/hdphoto" Target="../media/hdphoto5.wdp"/><Relationship Id="rId17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6" Type="http://schemas.microsoft.com/office/2007/relationships/hdphoto" Target="../media/hdphoto7.wdp"/><Relationship Id="rId20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3.png"/><Relationship Id="rId5" Type="http://schemas.openxmlformats.org/officeDocument/2006/relationships/image" Target="../media/image19.jpeg"/><Relationship Id="rId15" Type="http://schemas.openxmlformats.org/officeDocument/2006/relationships/image" Target="../media/image25.png"/><Relationship Id="rId10" Type="http://schemas.microsoft.com/office/2007/relationships/hdphoto" Target="../media/hdphoto4.wdp"/><Relationship Id="rId19" Type="http://schemas.openxmlformats.org/officeDocument/2006/relationships/image" Target="../media/image28.jp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8" r="47602"/>
          <a:stretch/>
        </p:blipFill>
        <p:spPr bwMode="auto">
          <a:xfrm flipH="1">
            <a:off x="307959" y="649668"/>
            <a:ext cx="1581181" cy="82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ZoneTexte 70"/>
          <p:cNvSpPr txBox="1"/>
          <p:nvPr/>
        </p:nvSpPr>
        <p:spPr>
          <a:xfrm>
            <a:off x="1483370" y="106002"/>
            <a:ext cx="324182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COLONNE UNIVERSO</a:t>
            </a:r>
          </a:p>
          <a:p>
            <a:r>
              <a:rPr lang="en-GB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UNIVERSO COLUMN</a:t>
            </a:r>
          </a:p>
          <a:p>
            <a:r>
              <a:rPr lang="it-IT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COLONNA UNIVERSO</a:t>
            </a:r>
          </a:p>
        </p:txBody>
      </p:sp>
      <p:cxnSp>
        <p:nvCxnSpPr>
          <p:cNvPr id="81" name="Connecteur droit 80"/>
          <p:cNvCxnSpPr/>
          <p:nvPr/>
        </p:nvCxnSpPr>
        <p:spPr>
          <a:xfrm>
            <a:off x="1740090" y="2722236"/>
            <a:ext cx="485726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e 2"/>
          <p:cNvGrpSpPr/>
          <p:nvPr/>
        </p:nvGrpSpPr>
        <p:grpSpPr>
          <a:xfrm>
            <a:off x="4725195" y="203140"/>
            <a:ext cx="1929687" cy="1800199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  <a:tint val="66000"/>
                      <a:satMod val="160000"/>
                    </a:schemeClr>
                  </a:gs>
                  <a:gs pos="50000">
                    <a:schemeClr val="accent3">
                      <a:lumMod val="60000"/>
                      <a:lumOff val="40000"/>
                      <a:tint val="44500"/>
                      <a:satMod val="160000"/>
                    </a:schemeClr>
                  </a:gs>
                  <a:gs pos="100000">
                    <a:schemeClr val="accent3">
                      <a:lumMod val="60000"/>
                      <a:lumOff val="40000"/>
                      <a:tint val="23500"/>
                      <a:satMod val="160000"/>
                    </a:schemeClr>
                  </a:gs>
                </a:gsLst>
                <a:lin ang="8100000" scaled="1"/>
                <a:tileRect/>
              </a:gradFill>
              <a:ln w="12700"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4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50Hz</a:t>
                </a:r>
              </a:p>
            </p:txBody>
          </p:sp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132" y="1143000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grpSp>
        <p:nvGrpSpPr>
          <p:cNvPr id="39" name="Groupe 38"/>
          <p:cNvGrpSpPr/>
          <p:nvPr/>
        </p:nvGrpSpPr>
        <p:grpSpPr>
          <a:xfrm>
            <a:off x="5270205" y="777357"/>
            <a:ext cx="716665" cy="361353"/>
            <a:chOff x="7763101" y="3408390"/>
            <a:chExt cx="716665" cy="361353"/>
          </a:xfrm>
        </p:grpSpPr>
        <p:sp>
          <p:nvSpPr>
            <p:cNvPr id="42" name="Rectangle 41"/>
            <p:cNvSpPr/>
            <p:nvPr/>
          </p:nvSpPr>
          <p:spPr>
            <a:xfrm>
              <a:off x="7794166" y="3408390"/>
              <a:ext cx="648724" cy="3613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7763101" y="3419086"/>
              <a:ext cx="716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latin typeface="Arial Black" panose="020B0A04020102020204" pitchFamily="34" charset="0"/>
                </a:rPr>
                <a:t>IP65</a:t>
              </a:r>
            </a:p>
          </p:txBody>
        </p:sp>
      </p:grpSp>
      <p:sp>
        <p:nvSpPr>
          <p:cNvPr id="35" name="Rectangle à coins arrondis 34"/>
          <p:cNvSpPr/>
          <p:nvPr/>
        </p:nvSpPr>
        <p:spPr>
          <a:xfrm>
            <a:off x="1973629" y="2770496"/>
            <a:ext cx="4668970" cy="601982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2" name="ZoneTexte 51"/>
          <p:cNvSpPr txBox="1"/>
          <p:nvPr/>
        </p:nvSpPr>
        <p:spPr>
          <a:xfrm>
            <a:off x="-3714" y="882784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59" name="Espace réservé du numéro de diapositive 3"/>
          <p:cNvSpPr txBox="1">
            <a:spLocks/>
          </p:cNvSpPr>
          <p:nvPr/>
        </p:nvSpPr>
        <p:spPr>
          <a:xfrm>
            <a:off x="6637630" y="9670211"/>
            <a:ext cx="220370" cy="235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5304709" y="796901"/>
            <a:ext cx="648724" cy="36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31" y="121933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8" name="Tableau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680110"/>
              </p:ext>
            </p:extLst>
          </p:nvPr>
        </p:nvGraphicFramePr>
        <p:xfrm>
          <a:off x="4494317" y="2084592"/>
          <a:ext cx="2223758" cy="61530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36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IK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5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SCx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Hmax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8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baseline="0" dirty="0"/>
                        <a:t>87 </a:t>
                      </a:r>
                      <a:r>
                        <a:rPr lang="fr-FR" sz="1050" dirty="0"/>
                        <a:t>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baseline="0" dirty="0"/>
                        <a:t>1,08 </a:t>
                      </a:r>
                      <a:r>
                        <a:rPr lang="fr-FR" sz="1050" dirty="0"/>
                        <a:t>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6 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4" name="Picture 12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foregroundMark x1="39744" y1="53846" x2="39744" y2="58974"/>
                        <a14:foregroundMark x1="53846" y1="64103" x2="52564" y2="6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4570" y="2066654"/>
            <a:ext cx="331487" cy="33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e 36"/>
          <p:cNvGrpSpPr/>
          <p:nvPr/>
        </p:nvGrpSpPr>
        <p:grpSpPr>
          <a:xfrm flipH="1">
            <a:off x="5172382" y="9294625"/>
            <a:ext cx="1604732" cy="383270"/>
            <a:chOff x="-3108684" y="679017"/>
            <a:chExt cx="1409013" cy="383270"/>
          </a:xfrm>
          <a:noFill/>
        </p:grpSpPr>
        <p:sp>
          <p:nvSpPr>
            <p:cNvPr id="38" name="Rectangle 3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-3108684" y="816066"/>
              <a:ext cx="1064224" cy="24622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0657_5010_B	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3373241" y="7430555"/>
            <a:ext cx="998497" cy="1150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510391" y="6540633"/>
            <a:ext cx="587848" cy="65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ZoneTexte 67"/>
          <p:cNvSpPr txBox="1"/>
          <p:nvPr/>
        </p:nvSpPr>
        <p:spPr>
          <a:xfrm>
            <a:off x="2080260" y="2782666"/>
            <a:ext cx="427482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COLONNE UNIVERSO / UNIVERSO COLUMN / </a:t>
            </a:r>
            <a:r>
              <a:rPr lang="it-IT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COLONNA UNIVERSO</a:t>
            </a:r>
          </a:p>
        </p:txBody>
      </p:sp>
      <p:sp>
        <p:nvSpPr>
          <p:cNvPr id="73" name="Rectangle 72"/>
          <p:cNvSpPr/>
          <p:nvPr/>
        </p:nvSpPr>
        <p:spPr>
          <a:xfrm>
            <a:off x="3662791" y="6693033"/>
            <a:ext cx="587848" cy="65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106" y="3052762"/>
            <a:ext cx="2380774" cy="567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B36E01AB-7F62-5EF6-1208-E7CF6A14B855}"/>
              </a:ext>
            </a:extLst>
          </p:cNvPr>
          <p:cNvSpPr txBox="1"/>
          <p:nvPr/>
        </p:nvSpPr>
        <p:spPr>
          <a:xfrm>
            <a:off x="288371" y="9368569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8702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80" t="6138" r="45967" b="13970"/>
          <a:stretch/>
        </p:blipFill>
        <p:spPr>
          <a:xfrm rot="2714187">
            <a:off x="2798312" y="1423073"/>
            <a:ext cx="1533681" cy="8131826"/>
          </a:xfrm>
          <a:prstGeom prst="rect">
            <a:avLst/>
          </a:prstGeom>
        </p:spPr>
      </p:pic>
      <p:sp>
        <p:nvSpPr>
          <p:cNvPr id="99" name="ZoneTexte 98"/>
          <p:cNvSpPr txBox="1"/>
          <p:nvPr/>
        </p:nvSpPr>
        <p:spPr>
          <a:xfrm>
            <a:off x="-3714" y="883165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</a:t>
            </a:r>
            <a:r>
              <a:rPr lang="de-DE" sz="700" i="1" dirty="0"/>
              <a:t>.</a:t>
            </a:r>
            <a:endParaRPr lang="fr-FR" sz="700" dirty="0"/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10477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cxnSp>
        <p:nvCxnSpPr>
          <p:cNvPr id="73" name="Connecteur droit 72"/>
          <p:cNvCxnSpPr/>
          <p:nvPr/>
        </p:nvCxnSpPr>
        <p:spPr>
          <a:xfrm>
            <a:off x="4508205" y="2573079"/>
            <a:ext cx="1052623" cy="11057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Multiplier 82"/>
          <p:cNvSpPr>
            <a:spLocks noChangeAspect="1"/>
          </p:cNvSpPr>
          <p:nvPr/>
        </p:nvSpPr>
        <p:spPr>
          <a:xfrm>
            <a:off x="4508205" y="1836859"/>
            <a:ext cx="865286" cy="680231"/>
          </a:xfrm>
          <a:prstGeom prst="mathMultiply">
            <a:avLst>
              <a:gd name="adj1" fmla="val 6944"/>
            </a:avLst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94" name="Multiplier 93"/>
          <p:cNvSpPr>
            <a:spLocks noChangeAspect="1"/>
          </p:cNvSpPr>
          <p:nvPr/>
        </p:nvSpPr>
        <p:spPr>
          <a:xfrm>
            <a:off x="809498" y="4998595"/>
            <a:ext cx="865286" cy="680231"/>
          </a:xfrm>
          <a:prstGeom prst="mathMultiply">
            <a:avLst>
              <a:gd name="adj1" fmla="val 6944"/>
            </a:avLst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3" name="Connecteur droit avec flèche 12"/>
          <p:cNvCxnSpPr/>
          <p:nvPr/>
        </p:nvCxnSpPr>
        <p:spPr>
          <a:xfrm flipH="1">
            <a:off x="5120590" y="2889849"/>
            <a:ext cx="219161" cy="23120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ZoneTexte 101"/>
          <p:cNvSpPr txBox="1"/>
          <p:nvPr/>
        </p:nvSpPr>
        <p:spPr>
          <a:xfrm>
            <a:off x="1242141" y="5681682"/>
            <a:ext cx="1256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1800 mm</a:t>
            </a:r>
          </a:p>
        </p:txBody>
      </p:sp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3" name="Connecteur droit 102"/>
          <p:cNvCxnSpPr/>
          <p:nvPr/>
        </p:nvCxnSpPr>
        <p:spPr>
          <a:xfrm>
            <a:off x="5478804" y="1669312"/>
            <a:ext cx="1025808" cy="10737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/>
          <p:cNvCxnSpPr/>
          <p:nvPr/>
        </p:nvCxnSpPr>
        <p:spPr>
          <a:xfrm>
            <a:off x="-609244" y="6711171"/>
            <a:ext cx="1379719" cy="149919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104"/>
          <p:cNvCxnSpPr/>
          <p:nvPr/>
        </p:nvCxnSpPr>
        <p:spPr>
          <a:xfrm>
            <a:off x="2498651" y="4508205"/>
            <a:ext cx="930350" cy="9807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/>
          <p:cNvCxnSpPr/>
          <p:nvPr/>
        </p:nvCxnSpPr>
        <p:spPr>
          <a:xfrm flipH="1">
            <a:off x="508145" y="8537944"/>
            <a:ext cx="55927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" name="Image 10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786" y="3829623"/>
            <a:ext cx="537802" cy="479258"/>
          </a:xfrm>
          <a:prstGeom prst="rect">
            <a:avLst/>
          </a:prstGeom>
        </p:spPr>
      </p:pic>
      <p:cxnSp>
        <p:nvCxnSpPr>
          <p:cNvPr id="108" name="Connecteur droit avec flèche 107"/>
          <p:cNvCxnSpPr/>
          <p:nvPr/>
        </p:nvCxnSpPr>
        <p:spPr>
          <a:xfrm flipH="1">
            <a:off x="508145" y="5201907"/>
            <a:ext cx="2548688" cy="254922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lèche droite 51"/>
          <p:cNvSpPr/>
          <p:nvPr/>
        </p:nvSpPr>
        <p:spPr>
          <a:xfrm rot="13619912">
            <a:off x="3937446" y="3537627"/>
            <a:ext cx="1254828" cy="4846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/>
          <p:cNvSpPr txBox="1"/>
          <p:nvPr/>
        </p:nvSpPr>
        <p:spPr>
          <a:xfrm>
            <a:off x="1417189" y="1483176"/>
            <a:ext cx="30910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150 mm en dessous du dernier module</a:t>
            </a:r>
          </a:p>
          <a:p>
            <a:r>
              <a:rPr lang="fr-FR" sz="1400" i="1" dirty="0"/>
              <a:t>150mm </a:t>
            </a:r>
            <a:r>
              <a:rPr lang="fr-FR" sz="1400" i="1" dirty="0" err="1"/>
              <a:t>below</a:t>
            </a:r>
            <a:r>
              <a:rPr lang="fr-FR" sz="1400" i="1" dirty="0"/>
              <a:t> the last module</a:t>
            </a:r>
          </a:p>
          <a:p>
            <a:r>
              <a:rPr lang="it-IT" sz="1400" dirty="0"/>
              <a:t>150 mm sotto l'ultimo modulo</a:t>
            </a:r>
          </a:p>
        </p:txBody>
      </p:sp>
      <p:cxnSp>
        <p:nvCxnSpPr>
          <p:cNvPr id="30" name="Connecteur droit 29"/>
          <p:cNvCxnSpPr/>
          <p:nvPr/>
        </p:nvCxnSpPr>
        <p:spPr>
          <a:xfrm>
            <a:off x="4826847" y="2293292"/>
            <a:ext cx="1025808" cy="10737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>
            <a:off x="3821502" y="1836859"/>
            <a:ext cx="1397479" cy="1178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DF63C53F-AD54-4141-D8F1-3BF10E2220CF}"/>
              </a:ext>
            </a:extLst>
          </p:cNvPr>
          <p:cNvSpPr txBox="1"/>
          <p:nvPr/>
        </p:nvSpPr>
        <p:spPr>
          <a:xfrm>
            <a:off x="288371" y="9368569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3571807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/>
          <p:cNvGrpSpPr/>
          <p:nvPr/>
        </p:nvGrpSpPr>
        <p:grpSpPr>
          <a:xfrm>
            <a:off x="1245532" y="812132"/>
            <a:ext cx="2671140" cy="3201687"/>
            <a:chOff x="215750" y="658203"/>
            <a:chExt cx="2671140" cy="3201687"/>
          </a:xfrm>
        </p:grpSpPr>
        <p:pic>
          <p:nvPicPr>
            <p:cNvPr id="6" name="Imag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32" r="37285"/>
            <a:stretch/>
          </p:blipFill>
          <p:spPr>
            <a:xfrm>
              <a:off x="215750" y="658203"/>
              <a:ext cx="2403742" cy="3201687"/>
            </a:xfrm>
            <a:prstGeom prst="rect">
              <a:avLst/>
            </a:prstGeom>
          </p:spPr>
        </p:pic>
        <p:grpSp>
          <p:nvGrpSpPr>
            <p:cNvPr id="120" name="Groupe 119"/>
            <p:cNvGrpSpPr/>
            <p:nvPr/>
          </p:nvGrpSpPr>
          <p:grpSpPr>
            <a:xfrm>
              <a:off x="1728177" y="1576617"/>
              <a:ext cx="305788" cy="338554"/>
              <a:chOff x="8014278" y="3151414"/>
              <a:chExt cx="305788" cy="338553"/>
            </a:xfrm>
          </p:grpSpPr>
          <p:sp>
            <p:nvSpPr>
              <p:cNvPr id="121" name="ZoneTexte 120"/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122" name="ZoneTexte 121"/>
              <p:cNvSpPr txBox="1"/>
              <p:nvPr/>
            </p:nvSpPr>
            <p:spPr>
              <a:xfrm>
                <a:off x="8014278" y="3151414"/>
                <a:ext cx="305788" cy="338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600" dirty="0"/>
                  <a:t>2</a:t>
                </a:r>
              </a:p>
            </p:txBody>
          </p:sp>
        </p:grpSp>
        <p:grpSp>
          <p:nvGrpSpPr>
            <p:cNvPr id="123" name="Groupe 122"/>
            <p:cNvGrpSpPr/>
            <p:nvPr/>
          </p:nvGrpSpPr>
          <p:grpSpPr>
            <a:xfrm>
              <a:off x="2581102" y="1273624"/>
              <a:ext cx="305788" cy="338554"/>
              <a:chOff x="8014278" y="3151414"/>
              <a:chExt cx="305788" cy="338553"/>
            </a:xfrm>
          </p:grpSpPr>
          <p:sp>
            <p:nvSpPr>
              <p:cNvPr id="124" name="ZoneTexte 123"/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125" name="ZoneTexte 124"/>
              <p:cNvSpPr txBox="1"/>
              <p:nvPr/>
            </p:nvSpPr>
            <p:spPr>
              <a:xfrm>
                <a:off x="8014278" y="3151414"/>
                <a:ext cx="305788" cy="338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600" dirty="0"/>
                  <a:t>1</a:t>
                </a:r>
              </a:p>
            </p:txBody>
          </p:sp>
        </p:grpSp>
      </p:grpSp>
      <p:pic>
        <p:nvPicPr>
          <p:cNvPr id="7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21" b="1"/>
          <a:stretch/>
        </p:blipFill>
        <p:spPr bwMode="auto">
          <a:xfrm>
            <a:off x="672907" y="615551"/>
            <a:ext cx="752082" cy="72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9" r="15862"/>
          <a:stretch/>
        </p:blipFill>
        <p:spPr>
          <a:xfrm>
            <a:off x="45595" y="1778137"/>
            <a:ext cx="1611864" cy="1478141"/>
          </a:xfrm>
          <a:prstGeom prst="rect">
            <a:avLst/>
          </a:prstGeom>
        </p:spPr>
      </p:pic>
      <p:cxnSp>
        <p:nvCxnSpPr>
          <p:cNvPr id="74" name="Connecteur droit avec flèche 73"/>
          <p:cNvCxnSpPr/>
          <p:nvPr/>
        </p:nvCxnSpPr>
        <p:spPr>
          <a:xfrm flipH="1">
            <a:off x="672907" y="1239423"/>
            <a:ext cx="261060" cy="590315"/>
          </a:xfrm>
          <a:prstGeom prst="straightConnector1">
            <a:avLst/>
          </a:prstGeom>
          <a:ln w="1905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4" t="1172" r="21543" b="20156"/>
          <a:stretch/>
        </p:blipFill>
        <p:spPr>
          <a:xfrm>
            <a:off x="5928471" y="75071"/>
            <a:ext cx="731945" cy="719828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3835616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92550" y="8835661"/>
            <a:ext cx="6637630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</a:t>
            </a:r>
            <a:r>
              <a:rPr lang="de-DE" sz="700" i="1" dirty="0"/>
              <a:t>.</a:t>
            </a:r>
            <a:endParaRPr lang="fr-FR" sz="700" dirty="0"/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8919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4337373" y="304670"/>
            <a:ext cx="1891215" cy="3528859"/>
            <a:chOff x="3502248" y="274934"/>
            <a:chExt cx="1891215" cy="3528859"/>
          </a:xfrm>
        </p:grpSpPr>
        <p:grpSp>
          <p:nvGrpSpPr>
            <p:cNvPr id="52" name="Groupe 51"/>
            <p:cNvGrpSpPr>
              <a:grpSpLocks noChangeAspect="1"/>
            </p:cNvGrpSpPr>
            <p:nvPr/>
          </p:nvGrpSpPr>
          <p:grpSpPr>
            <a:xfrm>
              <a:off x="3549086" y="2176249"/>
              <a:ext cx="1834877" cy="1627544"/>
              <a:chOff x="469089" y="2982234"/>
              <a:chExt cx="1304954" cy="1354247"/>
            </a:xfrm>
          </p:grpSpPr>
          <p:pic>
            <p:nvPicPr>
              <p:cNvPr id="98" name="Picture 28" descr="X:\PROJETS\STANDARD\0629_FONCTIONNEL LED\ANNEXES\NOTICE DE MONTAGE\CABLE ALIMENTATION.jpg"/>
              <p:cNvPicPr>
                <a:picLocks noChangeArrowheads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355" t="21115" r="2251" b="46445"/>
              <a:stretch/>
            </p:blipFill>
            <p:spPr bwMode="auto">
              <a:xfrm>
                <a:off x="476422" y="3099506"/>
                <a:ext cx="1083600" cy="1155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00" name="Groupe 99"/>
              <p:cNvGrpSpPr/>
              <p:nvPr/>
            </p:nvGrpSpPr>
            <p:grpSpPr>
              <a:xfrm>
                <a:off x="469089" y="3398841"/>
                <a:ext cx="1304954" cy="937640"/>
                <a:chOff x="189775" y="3532715"/>
                <a:chExt cx="2630132" cy="1150852"/>
              </a:xfrm>
            </p:grpSpPr>
            <p:grpSp>
              <p:nvGrpSpPr>
                <p:cNvPr id="103" name="Groupe 102"/>
                <p:cNvGrpSpPr/>
                <p:nvPr/>
              </p:nvGrpSpPr>
              <p:grpSpPr>
                <a:xfrm>
                  <a:off x="2252655" y="3532715"/>
                  <a:ext cx="567252" cy="1150852"/>
                  <a:chOff x="5787934" y="958359"/>
                  <a:chExt cx="447386" cy="849614"/>
                </a:xfrm>
              </p:grpSpPr>
              <p:sp>
                <p:nvSpPr>
                  <p:cNvPr id="105" name="ZoneTexte 118"/>
                  <p:cNvSpPr txBox="1"/>
                  <p:nvPr/>
                </p:nvSpPr>
                <p:spPr>
                  <a:xfrm>
                    <a:off x="5796314" y="1378977"/>
                    <a:ext cx="277533" cy="23969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fr-FR" sz="1000" b="1" dirty="0"/>
                      <a:t>N</a:t>
                    </a:r>
                  </a:p>
                </p:txBody>
              </p:sp>
              <p:sp>
                <p:nvSpPr>
                  <p:cNvPr id="106" name="ZoneTexte 119"/>
                  <p:cNvSpPr txBox="1"/>
                  <p:nvPr/>
                </p:nvSpPr>
                <p:spPr>
                  <a:xfrm>
                    <a:off x="5787934" y="1568280"/>
                    <a:ext cx="277530" cy="23969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fr-FR" sz="1000" b="1" dirty="0"/>
                      <a:t>L</a:t>
                    </a:r>
                  </a:p>
                </p:txBody>
              </p:sp>
              <p:pic>
                <p:nvPicPr>
                  <p:cNvPr id="107" name="Image 106"/>
                  <p:cNvPicPr>
                    <a:picLocks noChangeAspect="1"/>
                  </p:cNvPicPr>
                  <p:nvPr/>
                </p:nvPicPr>
                <p:blipFill>
                  <a:blip r:embed="rId9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sharpenSoften amount="5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91669" y="958359"/>
                    <a:ext cx="343651" cy="11340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04" name="Image 103"/>
                <p:cNvPicPr>
                  <a:picLocks/>
                </p:cNvPicPr>
                <p:nvPr/>
              </p:nvPicPr>
              <p:blipFill>
                <a:blip r:embed="rId11" cstate="print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75" y="4167974"/>
                  <a:ext cx="594074" cy="425821"/>
                </a:xfrm>
                <a:prstGeom prst="rect">
                  <a:avLst/>
                </a:prstGeom>
              </p:spPr>
            </p:pic>
          </p:grpSp>
          <p:sp>
            <p:nvSpPr>
              <p:cNvPr id="101" name="ZoneTexte 92"/>
              <p:cNvSpPr txBox="1"/>
              <p:nvPr/>
            </p:nvSpPr>
            <p:spPr>
              <a:xfrm>
                <a:off x="981963" y="2982234"/>
                <a:ext cx="240227" cy="1983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sz="600" dirty="0"/>
                  <a:t>50</a:t>
                </a:r>
              </a:p>
            </p:txBody>
          </p:sp>
          <p:sp>
            <p:nvSpPr>
              <p:cNvPr id="102" name="ZoneTexte 95"/>
              <p:cNvSpPr txBox="1"/>
              <p:nvPr/>
            </p:nvSpPr>
            <p:spPr>
              <a:xfrm>
                <a:off x="1345285" y="2990726"/>
                <a:ext cx="290438" cy="198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sz="600" dirty="0"/>
                  <a:t>11</a:t>
                </a:r>
              </a:p>
            </p:txBody>
          </p:sp>
        </p:grpSp>
        <p:grpSp>
          <p:nvGrpSpPr>
            <p:cNvPr id="53" name="Groupe 52"/>
            <p:cNvGrpSpPr>
              <a:grpSpLocks noChangeAspect="1"/>
            </p:cNvGrpSpPr>
            <p:nvPr/>
          </p:nvGrpSpPr>
          <p:grpSpPr>
            <a:xfrm>
              <a:off x="3502248" y="274934"/>
              <a:ext cx="1891215" cy="1655742"/>
              <a:chOff x="-1999944" y="4122221"/>
              <a:chExt cx="1328196" cy="1162822"/>
            </a:xfrm>
          </p:grpSpPr>
          <p:pic>
            <p:nvPicPr>
              <p:cNvPr id="57" name="Picture 27" descr="X:\PROJETS\STANDARD\0629_FONCTIONNEL LED\ANNEXES\NOTICE DE MONTAGE\CABLE ALIMENTATION.jpg"/>
              <p:cNvPicPr>
                <a:picLocks noChangeAspect="1" noChangeArrowheads="1"/>
              </p:cNvPicPr>
              <p:nvPr/>
            </p:nvPicPr>
            <p:blipFill rotWithShape="1"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680" t="67375" r="2758"/>
              <a:stretch/>
            </p:blipFill>
            <p:spPr bwMode="auto">
              <a:xfrm>
                <a:off x="-1999944" y="4212287"/>
                <a:ext cx="1088436" cy="9918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73" name="Groupe 72"/>
              <p:cNvGrpSpPr/>
              <p:nvPr/>
            </p:nvGrpSpPr>
            <p:grpSpPr>
              <a:xfrm>
                <a:off x="-1977478" y="4482995"/>
                <a:ext cx="1305730" cy="802048"/>
                <a:chOff x="148097" y="5129753"/>
                <a:chExt cx="2618737" cy="1146084"/>
              </a:xfrm>
            </p:grpSpPr>
            <p:grpSp>
              <p:nvGrpSpPr>
                <p:cNvPr id="93" name="Groupe 92"/>
                <p:cNvGrpSpPr/>
                <p:nvPr/>
              </p:nvGrpSpPr>
              <p:grpSpPr>
                <a:xfrm>
                  <a:off x="2182860" y="5129753"/>
                  <a:ext cx="583974" cy="1146084"/>
                  <a:chOff x="5716502" y="1194311"/>
                  <a:chExt cx="460576" cy="846091"/>
                </a:xfrm>
              </p:grpSpPr>
              <p:sp>
                <p:nvSpPr>
                  <p:cNvPr id="95" name="ZoneTexte 109"/>
                  <p:cNvSpPr txBox="1"/>
                  <p:nvPr/>
                </p:nvSpPr>
                <p:spPr>
                  <a:xfrm>
                    <a:off x="5716502" y="1579227"/>
                    <a:ext cx="277535" cy="23969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fr-FR" sz="1000" b="1" dirty="0"/>
                      <a:t>N</a:t>
                    </a:r>
                  </a:p>
                </p:txBody>
              </p:sp>
              <p:sp>
                <p:nvSpPr>
                  <p:cNvPr id="96" name="ZoneTexte 110"/>
                  <p:cNvSpPr txBox="1"/>
                  <p:nvPr/>
                </p:nvSpPr>
                <p:spPr>
                  <a:xfrm>
                    <a:off x="5716503" y="1800710"/>
                    <a:ext cx="277535" cy="23969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fr-FR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lang="fr-FR" sz="1000" b="1" dirty="0"/>
                      <a:t>L</a:t>
                    </a:r>
                  </a:p>
                </p:txBody>
              </p:sp>
              <p:pic>
                <p:nvPicPr>
                  <p:cNvPr id="97" name="Image 96"/>
                  <p:cNvPicPr>
                    <a:picLocks noChangeAspect="1"/>
                  </p:cNvPicPr>
                  <p:nvPr/>
                </p:nvPicPr>
                <p:blipFill>
                  <a:blip r:embed="rId9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sharpenSoften amount="5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33425" y="1194311"/>
                    <a:ext cx="343653" cy="11340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94" name="Image 93"/>
                <p:cNvPicPr>
                  <a:picLocks/>
                </p:cNvPicPr>
                <p:nvPr/>
              </p:nvPicPr>
              <p:blipFill>
                <a:blip r:embed="rId15">
                  <a:extLst>
                    <a:ext uri="{BEBA8EAE-BF5A-486C-A8C5-ECC9F3942E4B}">
                      <a14:imgProps xmlns:a14="http://schemas.microsoft.com/office/drawing/2010/main">
                        <a14:imgLayer r:embed="rId16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8097" y="5743300"/>
                  <a:ext cx="594074" cy="425821"/>
                </a:xfrm>
                <a:prstGeom prst="rect">
                  <a:avLst/>
                </a:prstGeom>
              </p:spPr>
            </p:pic>
          </p:grpSp>
          <p:sp>
            <p:nvSpPr>
              <p:cNvPr id="90" name="ZoneTexte 100"/>
              <p:cNvSpPr txBox="1"/>
              <p:nvPr/>
            </p:nvSpPr>
            <p:spPr>
              <a:xfrm>
                <a:off x="-1468147" y="4122221"/>
                <a:ext cx="241416" cy="1704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sz="600" dirty="0"/>
                  <a:t>50</a:t>
                </a:r>
              </a:p>
            </p:txBody>
          </p:sp>
          <p:sp>
            <p:nvSpPr>
              <p:cNvPr id="91" name="ZoneTexte 101"/>
              <p:cNvSpPr txBox="1"/>
              <p:nvPr/>
            </p:nvSpPr>
            <p:spPr>
              <a:xfrm>
                <a:off x="-1104555" y="4132423"/>
                <a:ext cx="291876" cy="1704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sz="600" dirty="0"/>
                  <a:t>11</a:t>
                </a:r>
              </a:p>
            </p:txBody>
          </p:sp>
        </p:grpSp>
      </p:grpSp>
      <p:sp>
        <p:nvSpPr>
          <p:cNvPr id="109" name="Rectangle à coins arrondis 108"/>
          <p:cNvSpPr/>
          <p:nvPr/>
        </p:nvSpPr>
        <p:spPr>
          <a:xfrm>
            <a:off x="104775" y="3961464"/>
            <a:ext cx="6537824" cy="4820586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10" name="Groupe 109"/>
          <p:cNvGrpSpPr/>
          <p:nvPr/>
        </p:nvGrpSpPr>
        <p:grpSpPr>
          <a:xfrm>
            <a:off x="95108" y="3973295"/>
            <a:ext cx="605538" cy="360000"/>
            <a:chOff x="-2048084" y="679017"/>
            <a:chExt cx="371135" cy="360000"/>
          </a:xfrm>
        </p:grpSpPr>
        <p:sp>
          <p:nvSpPr>
            <p:cNvPr id="111" name="Rectangle 110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2" name="ZoneTexte 111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</a:t>
              </a:r>
            </a:p>
          </p:txBody>
        </p:sp>
      </p:grpSp>
      <p:pic>
        <p:nvPicPr>
          <p:cNvPr id="113" name="Image 112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7" t="12393" r="21563" b="16484"/>
          <a:stretch/>
        </p:blipFill>
        <p:spPr>
          <a:xfrm>
            <a:off x="5881704" y="4135051"/>
            <a:ext cx="695326" cy="650753"/>
          </a:xfrm>
          <a:prstGeom prst="rect">
            <a:avLst/>
          </a:prstGeom>
        </p:spPr>
      </p:pic>
      <p:grpSp>
        <p:nvGrpSpPr>
          <p:cNvPr id="2" name="Groupe 1"/>
          <p:cNvGrpSpPr/>
          <p:nvPr/>
        </p:nvGrpSpPr>
        <p:grpSpPr>
          <a:xfrm>
            <a:off x="624513" y="4727848"/>
            <a:ext cx="1956589" cy="3444158"/>
            <a:chOff x="2581102" y="4727848"/>
            <a:chExt cx="1956589" cy="3444158"/>
          </a:xfrm>
        </p:grpSpPr>
        <p:pic>
          <p:nvPicPr>
            <p:cNvPr id="108" name="Image 107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50" r="30185"/>
            <a:stretch/>
          </p:blipFill>
          <p:spPr>
            <a:xfrm>
              <a:off x="2581102" y="4727848"/>
              <a:ext cx="1956589" cy="3444158"/>
            </a:xfrm>
            <a:prstGeom prst="rect">
              <a:avLst/>
            </a:prstGeom>
          </p:spPr>
        </p:pic>
        <p:grpSp>
          <p:nvGrpSpPr>
            <p:cNvPr id="114" name="Groupe 113"/>
            <p:cNvGrpSpPr/>
            <p:nvPr/>
          </p:nvGrpSpPr>
          <p:grpSpPr>
            <a:xfrm>
              <a:off x="3687606" y="5683104"/>
              <a:ext cx="305788" cy="338554"/>
              <a:chOff x="8014278" y="3151414"/>
              <a:chExt cx="305788" cy="338553"/>
            </a:xfrm>
          </p:grpSpPr>
          <p:sp>
            <p:nvSpPr>
              <p:cNvPr id="115" name="ZoneTexte 114"/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116" name="ZoneTexte 115"/>
              <p:cNvSpPr txBox="1"/>
              <p:nvPr/>
            </p:nvSpPr>
            <p:spPr>
              <a:xfrm>
                <a:off x="8014278" y="3151414"/>
                <a:ext cx="305788" cy="338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600" dirty="0"/>
                  <a:t>2</a:t>
                </a:r>
              </a:p>
            </p:txBody>
          </p:sp>
        </p:grpSp>
        <p:grpSp>
          <p:nvGrpSpPr>
            <p:cNvPr id="117" name="Groupe 116"/>
            <p:cNvGrpSpPr/>
            <p:nvPr/>
          </p:nvGrpSpPr>
          <p:grpSpPr>
            <a:xfrm>
              <a:off x="4231903" y="6678429"/>
              <a:ext cx="305788" cy="338554"/>
              <a:chOff x="8014278" y="3151414"/>
              <a:chExt cx="305788" cy="338553"/>
            </a:xfrm>
          </p:grpSpPr>
          <p:sp>
            <p:nvSpPr>
              <p:cNvPr id="118" name="ZoneTexte 117"/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119" name="ZoneTexte 118"/>
              <p:cNvSpPr txBox="1"/>
              <p:nvPr/>
            </p:nvSpPr>
            <p:spPr>
              <a:xfrm>
                <a:off x="8014278" y="3151414"/>
                <a:ext cx="305788" cy="338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600" dirty="0"/>
                  <a:t>1</a:t>
                </a:r>
              </a:p>
            </p:txBody>
          </p:sp>
        </p:grpSp>
      </p:grp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15" t="21865" r="14979" b="35188"/>
          <a:stretch/>
        </p:blipFill>
        <p:spPr>
          <a:xfrm>
            <a:off x="3331019" y="5696637"/>
            <a:ext cx="3096875" cy="1757483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410001" y="4742298"/>
            <a:ext cx="2002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Coffret intelligent</a:t>
            </a:r>
          </a:p>
          <a:p>
            <a:pPr algn="ctr"/>
            <a:r>
              <a:rPr lang="fr-FR" i="1" dirty="0"/>
              <a:t>Smart box</a:t>
            </a:r>
            <a:br>
              <a:rPr lang="fr-FR" i="1" dirty="0"/>
            </a:br>
            <a:r>
              <a:rPr lang="fr-FR" i="1" dirty="0" err="1"/>
              <a:t>Scatola</a:t>
            </a:r>
            <a:r>
              <a:rPr lang="fr-FR" i="1" dirty="0"/>
              <a:t> intelligente</a:t>
            </a:r>
          </a:p>
        </p:txBody>
      </p:sp>
      <p:cxnSp>
        <p:nvCxnSpPr>
          <p:cNvPr id="12" name="Connecteur droit avec flèche 11"/>
          <p:cNvCxnSpPr/>
          <p:nvPr/>
        </p:nvCxnSpPr>
        <p:spPr>
          <a:xfrm flipH="1">
            <a:off x="2275314" y="5103914"/>
            <a:ext cx="275088" cy="1071255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avec flèche 125"/>
          <p:cNvCxnSpPr>
            <a:cxnSpLocks/>
          </p:cNvCxnSpPr>
          <p:nvPr/>
        </p:nvCxnSpPr>
        <p:spPr>
          <a:xfrm>
            <a:off x="4231903" y="5100756"/>
            <a:ext cx="385728" cy="1046440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Connecteur droit avec flèche 126"/>
          <p:cNvCxnSpPr>
            <a:endCxn id="10" idx="3"/>
          </p:cNvCxnSpPr>
          <p:nvPr/>
        </p:nvCxnSpPr>
        <p:spPr>
          <a:xfrm flipV="1">
            <a:off x="3137305" y="6556422"/>
            <a:ext cx="883625" cy="663528"/>
          </a:xfrm>
          <a:prstGeom prst="straightConnector1">
            <a:avLst/>
          </a:prstGeom>
          <a:ln w="158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ZoneTexte 127"/>
          <p:cNvSpPr txBox="1"/>
          <p:nvPr/>
        </p:nvSpPr>
        <p:spPr>
          <a:xfrm>
            <a:off x="2551660" y="7100177"/>
            <a:ext cx="214098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C000"/>
                </a:solidFill>
              </a:rPr>
              <a:t>RJ45</a:t>
            </a:r>
          </a:p>
          <a:p>
            <a:r>
              <a:rPr lang="fr-FR" sz="1100" dirty="0">
                <a:solidFill>
                  <a:srgbClr val="FFC000"/>
                </a:solidFill>
              </a:rPr>
              <a:t>Connecteur raccordement réseau</a:t>
            </a:r>
          </a:p>
          <a:p>
            <a:r>
              <a:rPr lang="fr-FR" sz="1100" i="1" dirty="0">
                <a:solidFill>
                  <a:srgbClr val="FFC000"/>
                </a:solidFill>
              </a:rPr>
              <a:t>Network </a:t>
            </a:r>
            <a:r>
              <a:rPr lang="fr-FR" sz="1100" i="1" dirty="0" err="1">
                <a:solidFill>
                  <a:srgbClr val="FFC000"/>
                </a:solidFill>
              </a:rPr>
              <a:t>connection</a:t>
            </a:r>
            <a:r>
              <a:rPr lang="fr-FR" sz="1100" i="1" dirty="0">
                <a:solidFill>
                  <a:srgbClr val="FFC000"/>
                </a:solidFill>
              </a:rPr>
              <a:t> </a:t>
            </a:r>
            <a:r>
              <a:rPr lang="fr-FR" sz="1100" i="1" dirty="0" err="1">
                <a:solidFill>
                  <a:srgbClr val="FFC000"/>
                </a:solidFill>
              </a:rPr>
              <a:t>connector</a:t>
            </a:r>
            <a:endParaRPr lang="fr-FR" sz="1100" i="1" dirty="0">
              <a:solidFill>
                <a:srgbClr val="FFC000"/>
              </a:solidFill>
            </a:endParaRPr>
          </a:p>
          <a:p>
            <a:r>
              <a:rPr lang="it-IT" sz="1100" dirty="0">
                <a:solidFill>
                  <a:srgbClr val="FFC000"/>
                </a:solidFill>
              </a:rPr>
              <a:t>Connettore di rete</a:t>
            </a:r>
          </a:p>
          <a:p>
            <a:r>
              <a:rPr lang="it-IT" sz="1100" i="1" dirty="0">
                <a:solidFill>
                  <a:srgbClr val="FFC000"/>
                </a:solidFill>
              </a:rPr>
              <a:t>Network connection connector</a:t>
            </a:r>
          </a:p>
        </p:txBody>
      </p:sp>
      <p:sp>
        <p:nvSpPr>
          <p:cNvPr id="10" name="Ellipse 9"/>
          <p:cNvSpPr/>
          <p:nvPr/>
        </p:nvSpPr>
        <p:spPr>
          <a:xfrm>
            <a:off x="3990859" y="6371757"/>
            <a:ext cx="205339" cy="216349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8" name="Connecteur droit avec flèche 77"/>
          <p:cNvCxnSpPr/>
          <p:nvPr/>
        </p:nvCxnSpPr>
        <p:spPr>
          <a:xfrm>
            <a:off x="1349790" y="773723"/>
            <a:ext cx="925524" cy="1245591"/>
          </a:xfrm>
          <a:prstGeom prst="straightConnector1">
            <a:avLst/>
          </a:prstGeom>
          <a:ln w="1905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2" descr="Les fils DALI en pied de poteau doivent être séparés et isolés s’ils ne sont pas connectés.&#10;DALI wires at the bottom of the pole must be separated and isolated if they are not connected.&#10;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345" y="169679"/>
            <a:ext cx="1445384" cy="125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D7CE80DC-FB36-063B-A8AF-AB7BBCFA4BFD}"/>
              </a:ext>
            </a:extLst>
          </p:cNvPr>
          <p:cNvSpPr txBox="1"/>
          <p:nvPr/>
        </p:nvSpPr>
        <p:spPr>
          <a:xfrm>
            <a:off x="288371" y="9368569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4" name="ZoneTexte 30">
            <a:extLst>
              <a:ext uri="{FF2B5EF4-FFF2-40B4-BE49-F238E27FC236}">
                <a16:creationId xmlns:a16="http://schemas.microsoft.com/office/drawing/2014/main" id="{6C58A7F4-A26C-3B0A-38BA-989418624C3D}"/>
              </a:ext>
            </a:extLst>
          </p:cNvPr>
          <p:cNvSpPr txBox="1"/>
          <p:nvPr/>
        </p:nvSpPr>
        <p:spPr>
          <a:xfrm>
            <a:off x="1679105" y="163763"/>
            <a:ext cx="112242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900" dirty="0"/>
              <a:t>I fili DALI sul </a:t>
            </a:r>
          </a:p>
          <a:p>
            <a:pPr algn="ctr"/>
            <a:r>
              <a:rPr lang="it-IT" sz="900" dirty="0"/>
              <a:t>palo devono essere </a:t>
            </a:r>
          </a:p>
          <a:p>
            <a:pPr algn="ctr"/>
            <a:r>
              <a:rPr lang="it-IT" sz="900" dirty="0"/>
              <a:t>separati e isolati se </a:t>
            </a:r>
          </a:p>
          <a:p>
            <a:pPr algn="ctr"/>
            <a:r>
              <a:rPr lang="it-IT" sz="900" dirty="0"/>
              <a:t>non sono collegati</a:t>
            </a:r>
          </a:p>
        </p:txBody>
      </p:sp>
    </p:spTree>
    <p:extLst>
      <p:ext uri="{BB962C8B-B14F-4D97-AF65-F5344CB8AC3E}">
        <p14:creationId xmlns:p14="http://schemas.microsoft.com/office/powerpoint/2010/main" val="835984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à coins arrondis 62"/>
          <p:cNvSpPr/>
          <p:nvPr/>
        </p:nvSpPr>
        <p:spPr>
          <a:xfrm>
            <a:off x="104775" y="125847"/>
            <a:ext cx="6537824" cy="863705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3165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10477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334" y="512809"/>
            <a:ext cx="636129" cy="1282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696" y="512809"/>
            <a:ext cx="636129" cy="1282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406" y="523278"/>
            <a:ext cx="636129" cy="1282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804" y="512808"/>
            <a:ext cx="636129" cy="1282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089" y="3094582"/>
            <a:ext cx="553604" cy="1034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845" y="3087327"/>
            <a:ext cx="553604" cy="1034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720" y="4460428"/>
            <a:ext cx="587809" cy="733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093" y="4470819"/>
            <a:ext cx="587809" cy="733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cteur droit 4"/>
          <p:cNvCxnSpPr/>
          <p:nvPr/>
        </p:nvCxnSpPr>
        <p:spPr>
          <a:xfrm>
            <a:off x="5833973" y="1621337"/>
            <a:ext cx="187331" cy="36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/>
          <p:cNvCxnSpPr/>
          <p:nvPr/>
        </p:nvCxnSpPr>
        <p:spPr>
          <a:xfrm>
            <a:off x="6000864" y="1612044"/>
            <a:ext cx="0" cy="496029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 droit 114"/>
          <p:cNvCxnSpPr/>
          <p:nvPr/>
        </p:nvCxnSpPr>
        <p:spPr>
          <a:xfrm>
            <a:off x="4564553" y="1616881"/>
            <a:ext cx="187331" cy="36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necteur droit 115"/>
          <p:cNvCxnSpPr/>
          <p:nvPr/>
        </p:nvCxnSpPr>
        <p:spPr>
          <a:xfrm>
            <a:off x="4751884" y="1626304"/>
            <a:ext cx="0" cy="496273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necteur droit 116"/>
          <p:cNvCxnSpPr/>
          <p:nvPr/>
        </p:nvCxnSpPr>
        <p:spPr>
          <a:xfrm>
            <a:off x="3284356" y="1617697"/>
            <a:ext cx="239190" cy="36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Connecteur droit 118"/>
          <p:cNvCxnSpPr/>
          <p:nvPr/>
        </p:nvCxnSpPr>
        <p:spPr>
          <a:xfrm>
            <a:off x="1810971" y="1624790"/>
            <a:ext cx="187331" cy="36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cteur droit 119"/>
          <p:cNvCxnSpPr/>
          <p:nvPr/>
        </p:nvCxnSpPr>
        <p:spPr>
          <a:xfrm>
            <a:off x="1998302" y="1634213"/>
            <a:ext cx="0" cy="494754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 flipV="1">
            <a:off x="3339071" y="4012101"/>
            <a:ext cx="10307" cy="2005125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/>
          <p:cNvCxnSpPr>
            <a:stCxn id="97" idx="0"/>
          </p:cNvCxnSpPr>
          <p:nvPr/>
        </p:nvCxnSpPr>
        <p:spPr>
          <a:xfrm flipH="1" flipV="1">
            <a:off x="4570153" y="3960603"/>
            <a:ext cx="1744" cy="2585581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/>
          <p:cNvCxnSpPr/>
          <p:nvPr/>
        </p:nvCxnSpPr>
        <p:spPr>
          <a:xfrm>
            <a:off x="407544" y="1834862"/>
            <a:ext cx="6119098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Connecteur droit 126"/>
          <p:cNvCxnSpPr/>
          <p:nvPr/>
        </p:nvCxnSpPr>
        <p:spPr>
          <a:xfrm>
            <a:off x="413144" y="4281349"/>
            <a:ext cx="6119098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/>
          <p:cNvCxnSpPr/>
          <p:nvPr/>
        </p:nvCxnSpPr>
        <p:spPr>
          <a:xfrm flipV="1">
            <a:off x="980073" y="512808"/>
            <a:ext cx="242" cy="5362367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ZoneTexte 38"/>
          <p:cNvSpPr txBox="1"/>
          <p:nvPr/>
        </p:nvSpPr>
        <p:spPr>
          <a:xfrm rot="16200000">
            <a:off x="-249321" y="768937"/>
            <a:ext cx="13918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Point lumineux  </a:t>
            </a:r>
            <a:r>
              <a:rPr lang="fr-FR" sz="1400" i="1" dirty="0" err="1"/>
              <a:t>Lighting</a:t>
            </a:r>
            <a:r>
              <a:rPr lang="fr-FR" sz="1400" i="1" dirty="0"/>
              <a:t> point</a:t>
            </a:r>
          </a:p>
          <a:p>
            <a:r>
              <a:rPr lang="it-IT" sz="1400" dirty="0"/>
              <a:t>Punto luce</a:t>
            </a:r>
            <a:endParaRPr lang="fr-FR" sz="1400" i="1" dirty="0"/>
          </a:p>
        </p:txBody>
      </p:sp>
      <p:sp>
        <p:nvSpPr>
          <p:cNvPr id="129" name="ZoneTexte 128"/>
          <p:cNvSpPr txBox="1"/>
          <p:nvPr/>
        </p:nvSpPr>
        <p:spPr>
          <a:xfrm rot="16200000">
            <a:off x="-61308" y="3331651"/>
            <a:ext cx="9489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Projecteur</a:t>
            </a:r>
          </a:p>
          <a:p>
            <a:r>
              <a:rPr lang="fr-FR" sz="1400" i="1" dirty="0" err="1"/>
              <a:t>Projector</a:t>
            </a:r>
            <a:endParaRPr lang="fr-FR" sz="1400" i="1" dirty="0"/>
          </a:p>
          <a:p>
            <a:r>
              <a:rPr lang="it-IT" sz="1400" dirty="0"/>
              <a:t>Proiettore</a:t>
            </a:r>
            <a:endParaRPr lang="fr-FR" sz="1400" i="1" dirty="0"/>
          </a:p>
        </p:txBody>
      </p:sp>
      <p:sp>
        <p:nvSpPr>
          <p:cNvPr id="130" name="ZoneTexte 129"/>
          <p:cNvSpPr txBox="1"/>
          <p:nvPr/>
        </p:nvSpPr>
        <p:spPr>
          <a:xfrm rot="16200000">
            <a:off x="-231074" y="4611891"/>
            <a:ext cx="1593829" cy="919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00"/>
              </a:lnSpc>
            </a:pPr>
            <a:r>
              <a:rPr lang="fr-FR" sz="1400" spc="-60" dirty="0"/>
              <a:t>Module intelligent</a:t>
            </a:r>
          </a:p>
          <a:p>
            <a:pPr algn="ctr">
              <a:lnSpc>
                <a:spcPts val="1300"/>
              </a:lnSpc>
            </a:pPr>
            <a:r>
              <a:rPr lang="fr-FR" sz="1400" i="1" spc="-60" dirty="0"/>
              <a:t>Smart module</a:t>
            </a:r>
          </a:p>
          <a:p>
            <a:pPr algn="ctr">
              <a:lnSpc>
                <a:spcPts val="1300"/>
              </a:lnSpc>
            </a:pPr>
            <a:r>
              <a:rPr lang="it-IT" sz="1400" spc="-60" dirty="0"/>
              <a:t>Modulo intelligente</a:t>
            </a:r>
            <a:endParaRPr lang="fr-FR" sz="1400" i="1" spc="-60" dirty="0"/>
          </a:p>
          <a:p>
            <a:pPr algn="ctr">
              <a:lnSpc>
                <a:spcPts val="1300"/>
              </a:lnSpc>
            </a:pPr>
            <a:r>
              <a:rPr lang="fr-FR" sz="1050" i="1" spc="-60" dirty="0"/>
              <a:t>(Sono IP, Vidéo, Wifi, Modem routeur, …)</a:t>
            </a:r>
          </a:p>
        </p:txBody>
      </p:sp>
      <p:cxnSp>
        <p:nvCxnSpPr>
          <p:cNvPr id="131" name="Connecteur droit 130"/>
          <p:cNvCxnSpPr>
            <a:endCxn id="91" idx="0"/>
          </p:cNvCxnSpPr>
          <p:nvPr/>
        </p:nvCxnSpPr>
        <p:spPr>
          <a:xfrm flipH="1">
            <a:off x="1395828" y="5040477"/>
            <a:ext cx="5600" cy="938686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/>
          <p:cNvCxnSpPr>
            <a:endCxn id="94" idx="0"/>
          </p:cNvCxnSpPr>
          <p:nvPr/>
        </p:nvCxnSpPr>
        <p:spPr>
          <a:xfrm>
            <a:off x="2751262" y="5038475"/>
            <a:ext cx="0" cy="92462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/>
          <p:cNvCxnSpPr/>
          <p:nvPr/>
        </p:nvCxnSpPr>
        <p:spPr>
          <a:xfrm>
            <a:off x="1391934" y="5044117"/>
            <a:ext cx="152249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cteur droit 135"/>
          <p:cNvCxnSpPr/>
          <p:nvPr/>
        </p:nvCxnSpPr>
        <p:spPr>
          <a:xfrm>
            <a:off x="2756862" y="5038475"/>
            <a:ext cx="152249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Rectangle 136"/>
          <p:cNvSpPr/>
          <p:nvPr/>
        </p:nvSpPr>
        <p:spPr>
          <a:xfrm>
            <a:off x="183022" y="5933232"/>
            <a:ext cx="6349220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4" name="Rectangle 143"/>
          <p:cNvSpPr/>
          <p:nvPr/>
        </p:nvSpPr>
        <p:spPr>
          <a:xfrm>
            <a:off x="673240" y="6512332"/>
            <a:ext cx="5859001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5" name="Rectangle 144"/>
          <p:cNvSpPr/>
          <p:nvPr/>
        </p:nvSpPr>
        <p:spPr>
          <a:xfrm>
            <a:off x="673240" y="7094223"/>
            <a:ext cx="5859001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6" name="ZoneTexte 145"/>
          <p:cNvSpPr txBox="1"/>
          <p:nvPr/>
        </p:nvSpPr>
        <p:spPr>
          <a:xfrm>
            <a:off x="121758" y="5953110"/>
            <a:ext cx="1627121" cy="443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"/>
              </a:lnSpc>
            </a:pPr>
            <a:r>
              <a:rPr lang="fr-FR" sz="1000" dirty="0"/>
              <a:t>Coffret intelligent</a:t>
            </a:r>
          </a:p>
          <a:p>
            <a:pPr>
              <a:lnSpc>
                <a:spcPts val="900"/>
              </a:lnSpc>
            </a:pPr>
            <a:r>
              <a:rPr lang="fr-FR" sz="1000" i="1" dirty="0"/>
              <a:t>Smart box</a:t>
            </a:r>
          </a:p>
          <a:p>
            <a:pPr>
              <a:lnSpc>
                <a:spcPts val="900"/>
              </a:lnSpc>
            </a:pPr>
            <a:r>
              <a:rPr lang="it-IT" sz="1000" dirty="0"/>
              <a:t>Scatola intelligente</a:t>
            </a:r>
          </a:p>
        </p:txBody>
      </p:sp>
      <p:sp>
        <p:nvSpPr>
          <p:cNvPr id="147" name="ZoneTexte 146"/>
          <p:cNvSpPr txBox="1"/>
          <p:nvPr/>
        </p:nvSpPr>
        <p:spPr>
          <a:xfrm>
            <a:off x="643374" y="6572424"/>
            <a:ext cx="2107888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00"/>
              </a:lnSpc>
            </a:pPr>
            <a:r>
              <a:rPr lang="fr-FR" sz="1000" dirty="0"/>
              <a:t>Coffret raccordement </a:t>
            </a:r>
            <a:r>
              <a:rPr lang="fr-FR" sz="1000" dirty="0" err="1"/>
              <a:t>élec</a:t>
            </a:r>
            <a:r>
              <a:rPr lang="fr-FR" sz="1000" dirty="0"/>
              <a:t>.</a:t>
            </a:r>
          </a:p>
          <a:p>
            <a:pPr>
              <a:lnSpc>
                <a:spcPts val="900"/>
              </a:lnSpc>
            </a:pPr>
            <a:r>
              <a:rPr lang="fr-FR" sz="1000" dirty="0" err="1"/>
              <a:t>Electrical</a:t>
            </a:r>
            <a:r>
              <a:rPr lang="fr-FR" sz="1000" dirty="0"/>
              <a:t> </a:t>
            </a:r>
            <a:r>
              <a:rPr lang="fr-FR" sz="1000" dirty="0" err="1"/>
              <a:t>connection</a:t>
            </a:r>
            <a:r>
              <a:rPr lang="fr-FR" sz="1000" dirty="0"/>
              <a:t> box</a:t>
            </a:r>
          </a:p>
          <a:p>
            <a:pPr>
              <a:lnSpc>
                <a:spcPts val="900"/>
              </a:lnSpc>
            </a:pPr>
            <a:r>
              <a:rPr lang="it-IT" sz="1000" dirty="0"/>
              <a:t>Scatola di connessione elettrica</a:t>
            </a:r>
          </a:p>
          <a:p>
            <a:endParaRPr lang="fr-FR" sz="1000" i="1" dirty="0"/>
          </a:p>
        </p:txBody>
      </p:sp>
      <p:sp>
        <p:nvSpPr>
          <p:cNvPr id="148" name="ZoneTexte 147"/>
          <p:cNvSpPr txBox="1"/>
          <p:nvPr/>
        </p:nvSpPr>
        <p:spPr>
          <a:xfrm>
            <a:off x="625017" y="7159616"/>
            <a:ext cx="2559237" cy="408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</a:pPr>
            <a:r>
              <a:rPr lang="fr-FR" sz="1000" dirty="0"/>
              <a:t>Raccordement réseau analogique</a:t>
            </a:r>
          </a:p>
          <a:p>
            <a:pPr>
              <a:lnSpc>
                <a:spcPts val="800"/>
              </a:lnSpc>
            </a:pPr>
            <a:r>
              <a:rPr lang="fr-FR" sz="1000" dirty="0" err="1"/>
              <a:t>Analog</a:t>
            </a:r>
            <a:r>
              <a:rPr lang="fr-FR" sz="1000" dirty="0"/>
              <a:t> network </a:t>
            </a:r>
            <a:r>
              <a:rPr lang="fr-FR" sz="1000" dirty="0" err="1"/>
              <a:t>connection</a:t>
            </a:r>
            <a:endParaRPr lang="fr-FR" sz="1000" dirty="0"/>
          </a:p>
          <a:p>
            <a:pPr>
              <a:lnSpc>
                <a:spcPts val="800"/>
              </a:lnSpc>
            </a:pPr>
            <a:r>
              <a:rPr lang="it-IT" sz="1000" dirty="0"/>
              <a:t>Connessione di rete analogica</a:t>
            </a:r>
          </a:p>
        </p:txBody>
      </p:sp>
      <p:sp>
        <p:nvSpPr>
          <p:cNvPr id="91" name="Ellipse 90"/>
          <p:cNvSpPr/>
          <p:nvPr/>
        </p:nvSpPr>
        <p:spPr>
          <a:xfrm>
            <a:off x="1338370" y="5979163"/>
            <a:ext cx="114916" cy="1089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3" name="Connecteur droit 92"/>
          <p:cNvCxnSpPr/>
          <p:nvPr/>
        </p:nvCxnSpPr>
        <p:spPr>
          <a:xfrm>
            <a:off x="710313" y="3094582"/>
            <a:ext cx="5821929" cy="0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Ellipse 93"/>
          <p:cNvSpPr/>
          <p:nvPr/>
        </p:nvSpPr>
        <p:spPr>
          <a:xfrm>
            <a:off x="2693804" y="5963103"/>
            <a:ext cx="114916" cy="1089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7" name="Ellipse 96"/>
          <p:cNvSpPr/>
          <p:nvPr/>
        </p:nvSpPr>
        <p:spPr>
          <a:xfrm>
            <a:off x="4514439" y="6546184"/>
            <a:ext cx="114916" cy="10894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0" name="ZoneTexte 99"/>
          <p:cNvSpPr txBox="1"/>
          <p:nvPr/>
        </p:nvSpPr>
        <p:spPr>
          <a:xfrm rot="16200000">
            <a:off x="-339501" y="2100814"/>
            <a:ext cx="152487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HP Analogique</a:t>
            </a:r>
          </a:p>
          <a:p>
            <a:r>
              <a:rPr lang="fr-FR" sz="1200" i="1" dirty="0" err="1"/>
              <a:t>Analog</a:t>
            </a:r>
            <a:r>
              <a:rPr lang="fr-FR" sz="1200" i="1" dirty="0"/>
              <a:t> </a:t>
            </a:r>
            <a:r>
              <a:rPr lang="fr-FR" sz="1200" i="1" dirty="0" err="1"/>
              <a:t>loudspeaker</a:t>
            </a:r>
            <a:endParaRPr lang="fr-FR" sz="1200" i="1" dirty="0"/>
          </a:p>
          <a:p>
            <a:r>
              <a:rPr lang="it-IT" sz="1200" dirty="0"/>
              <a:t>HP Analogico</a:t>
            </a:r>
          </a:p>
        </p:txBody>
      </p:sp>
      <p:pic>
        <p:nvPicPr>
          <p:cNvPr id="10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" t="9014" r="12761" b="12776"/>
          <a:stretch/>
        </p:blipFill>
        <p:spPr bwMode="auto">
          <a:xfrm>
            <a:off x="4845546" y="2202376"/>
            <a:ext cx="511316" cy="443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" t="9014" r="12761" b="12776"/>
          <a:stretch/>
        </p:blipFill>
        <p:spPr bwMode="auto">
          <a:xfrm>
            <a:off x="6069917" y="2202376"/>
            <a:ext cx="511316" cy="443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" t="9014" r="12761" b="12776"/>
          <a:stretch/>
        </p:blipFill>
        <p:spPr bwMode="auto">
          <a:xfrm>
            <a:off x="3578635" y="2202376"/>
            <a:ext cx="511316" cy="443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" t="9014" r="12761" b="12776"/>
          <a:stretch/>
        </p:blipFill>
        <p:spPr bwMode="auto">
          <a:xfrm>
            <a:off x="2057996" y="2202376"/>
            <a:ext cx="511316" cy="443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" name="Ellipse 133"/>
          <p:cNvSpPr/>
          <p:nvPr/>
        </p:nvSpPr>
        <p:spPr>
          <a:xfrm>
            <a:off x="1940844" y="6534567"/>
            <a:ext cx="114916" cy="10894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8" name="Connecteur droit 117"/>
          <p:cNvCxnSpPr/>
          <p:nvPr/>
        </p:nvCxnSpPr>
        <p:spPr>
          <a:xfrm flipH="1">
            <a:off x="2212140" y="2543091"/>
            <a:ext cx="11502" cy="4628808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Ellipse 137"/>
          <p:cNvSpPr/>
          <p:nvPr/>
        </p:nvSpPr>
        <p:spPr>
          <a:xfrm>
            <a:off x="2149577" y="7134701"/>
            <a:ext cx="114916" cy="10894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9" name="Connecteur droit 138"/>
          <p:cNvCxnSpPr/>
          <p:nvPr/>
        </p:nvCxnSpPr>
        <p:spPr>
          <a:xfrm flipH="1">
            <a:off x="3755807" y="2530808"/>
            <a:ext cx="11502" cy="4628808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Ellipse 139"/>
          <p:cNvSpPr/>
          <p:nvPr/>
        </p:nvSpPr>
        <p:spPr>
          <a:xfrm>
            <a:off x="3704100" y="7135196"/>
            <a:ext cx="114916" cy="10894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1" name="Connecteur droit 140"/>
          <p:cNvCxnSpPr/>
          <p:nvPr/>
        </p:nvCxnSpPr>
        <p:spPr>
          <a:xfrm flipH="1">
            <a:off x="4998101" y="2543551"/>
            <a:ext cx="11502" cy="4628808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Ellipse 141"/>
          <p:cNvSpPr/>
          <p:nvPr/>
        </p:nvSpPr>
        <p:spPr>
          <a:xfrm>
            <a:off x="4935538" y="7135161"/>
            <a:ext cx="114916" cy="10894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3" name="Connecteur droit 142"/>
          <p:cNvCxnSpPr/>
          <p:nvPr/>
        </p:nvCxnSpPr>
        <p:spPr>
          <a:xfrm flipH="1">
            <a:off x="6210934" y="2543551"/>
            <a:ext cx="11502" cy="4628808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Ellipse 148"/>
          <p:cNvSpPr/>
          <p:nvPr/>
        </p:nvSpPr>
        <p:spPr>
          <a:xfrm>
            <a:off x="6148371" y="7135161"/>
            <a:ext cx="114916" cy="10894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0" name="Connecteur droit 149"/>
          <p:cNvCxnSpPr/>
          <p:nvPr/>
        </p:nvCxnSpPr>
        <p:spPr>
          <a:xfrm flipV="1">
            <a:off x="2530350" y="594510"/>
            <a:ext cx="242" cy="528066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Connecteur droit 150"/>
          <p:cNvCxnSpPr/>
          <p:nvPr/>
        </p:nvCxnSpPr>
        <p:spPr>
          <a:xfrm flipV="1">
            <a:off x="4112967" y="594510"/>
            <a:ext cx="242" cy="528066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Connecteur droit 151"/>
          <p:cNvCxnSpPr/>
          <p:nvPr/>
        </p:nvCxnSpPr>
        <p:spPr>
          <a:xfrm flipV="1">
            <a:off x="5415432" y="594510"/>
            <a:ext cx="242" cy="5280666"/>
          </a:xfrm>
          <a:prstGeom prst="line">
            <a:avLst/>
          </a:prstGeom>
          <a:ln w="127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Connecteur droit 152"/>
          <p:cNvCxnSpPr/>
          <p:nvPr/>
        </p:nvCxnSpPr>
        <p:spPr>
          <a:xfrm flipH="1">
            <a:off x="3486509" y="1628430"/>
            <a:ext cx="16830" cy="44328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Ellipse 154"/>
          <p:cNvSpPr/>
          <p:nvPr/>
        </p:nvSpPr>
        <p:spPr>
          <a:xfrm>
            <a:off x="4694426" y="6546184"/>
            <a:ext cx="114916" cy="10894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6" name="Ellipse 155"/>
          <p:cNvSpPr/>
          <p:nvPr/>
        </p:nvSpPr>
        <p:spPr>
          <a:xfrm>
            <a:off x="5943212" y="6536490"/>
            <a:ext cx="114916" cy="10894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1" name="Rectangle 160"/>
          <p:cNvSpPr/>
          <p:nvPr/>
        </p:nvSpPr>
        <p:spPr>
          <a:xfrm>
            <a:off x="673240" y="7670941"/>
            <a:ext cx="5853097" cy="4018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2" name="ZoneTexte 161"/>
          <p:cNvSpPr txBox="1"/>
          <p:nvPr/>
        </p:nvSpPr>
        <p:spPr>
          <a:xfrm>
            <a:off x="638049" y="7815908"/>
            <a:ext cx="3117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Réseau TCP/IP / </a:t>
            </a:r>
            <a:r>
              <a:rPr lang="fr-FR" sz="1200" i="1" dirty="0"/>
              <a:t>TCP/IP Network / </a:t>
            </a:r>
            <a:r>
              <a:rPr lang="it-IT" sz="1200" dirty="0"/>
              <a:t>Rete TCP /IP </a:t>
            </a:r>
            <a:endParaRPr lang="fr-FR" sz="1200" i="1" dirty="0"/>
          </a:p>
        </p:txBody>
      </p:sp>
      <p:sp>
        <p:nvSpPr>
          <p:cNvPr id="164" name="Ellipse 163"/>
          <p:cNvSpPr/>
          <p:nvPr/>
        </p:nvSpPr>
        <p:spPr>
          <a:xfrm>
            <a:off x="1343970" y="7715885"/>
            <a:ext cx="114916" cy="1089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5" name="ZoneTexte 164"/>
          <p:cNvSpPr txBox="1"/>
          <p:nvPr/>
        </p:nvSpPr>
        <p:spPr>
          <a:xfrm>
            <a:off x="331664" y="8024237"/>
            <a:ext cx="61946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C00000"/>
                </a:solidFill>
              </a:rPr>
              <a:t>RJ45</a:t>
            </a:r>
          </a:p>
          <a:p>
            <a:pPr algn="ctr"/>
            <a:r>
              <a:rPr lang="fr-FR" sz="1200" b="1" dirty="0">
                <a:solidFill>
                  <a:srgbClr val="C00000"/>
                </a:solidFill>
              </a:rPr>
              <a:t>(Connecter le câble de 10m RJ45 fourni par ECLATEC)</a:t>
            </a:r>
            <a:r>
              <a:rPr lang="fr-FR" sz="1200" b="1" i="1" dirty="0">
                <a:solidFill>
                  <a:srgbClr val="C00000"/>
                </a:solidFill>
              </a:rPr>
              <a:t> / (Connect the 10m RJ45 </a:t>
            </a:r>
            <a:r>
              <a:rPr lang="fr-FR" sz="1200" b="1" i="1" dirty="0" err="1">
                <a:solidFill>
                  <a:srgbClr val="C00000"/>
                </a:solidFill>
              </a:rPr>
              <a:t>cable</a:t>
            </a:r>
            <a:r>
              <a:rPr lang="fr-FR" sz="1200" b="1" i="1" dirty="0">
                <a:solidFill>
                  <a:srgbClr val="C00000"/>
                </a:solidFill>
              </a:rPr>
              <a:t> </a:t>
            </a:r>
            <a:r>
              <a:rPr lang="fr-FR" sz="1200" b="1" i="1" dirty="0" err="1">
                <a:solidFill>
                  <a:srgbClr val="C00000"/>
                </a:solidFill>
              </a:rPr>
              <a:t>provided</a:t>
            </a:r>
            <a:r>
              <a:rPr lang="fr-FR" sz="1200" b="1" i="1" dirty="0">
                <a:solidFill>
                  <a:srgbClr val="C00000"/>
                </a:solidFill>
              </a:rPr>
              <a:t> by ECLATEC) / </a:t>
            </a:r>
            <a:r>
              <a:rPr lang="it-IT" sz="1200" b="1" dirty="0">
                <a:solidFill>
                  <a:srgbClr val="C00000"/>
                </a:solidFill>
              </a:rPr>
              <a:t>(Collegare il cavo RJ45 da 10 m fornito da ECLATEC)</a:t>
            </a:r>
            <a:endParaRPr lang="fr-FR" sz="1200" b="1" i="1" dirty="0">
              <a:solidFill>
                <a:srgbClr val="C00000"/>
              </a:solidFill>
            </a:endParaRPr>
          </a:p>
        </p:txBody>
      </p:sp>
      <p:cxnSp>
        <p:nvCxnSpPr>
          <p:cNvPr id="163" name="Connecteur droit 162"/>
          <p:cNvCxnSpPr/>
          <p:nvPr/>
        </p:nvCxnSpPr>
        <p:spPr>
          <a:xfrm>
            <a:off x="1395828" y="6088108"/>
            <a:ext cx="0" cy="163327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Ellipse 165"/>
          <p:cNvSpPr/>
          <p:nvPr/>
        </p:nvSpPr>
        <p:spPr>
          <a:xfrm>
            <a:off x="2685254" y="7721382"/>
            <a:ext cx="114916" cy="10894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0" name="Connecteur droit 169"/>
          <p:cNvCxnSpPr>
            <a:stCxn id="94" idx="4"/>
            <a:endCxn id="166" idx="0"/>
          </p:cNvCxnSpPr>
          <p:nvPr/>
        </p:nvCxnSpPr>
        <p:spPr>
          <a:xfrm flipH="1">
            <a:off x="2742712" y="6072048"/>
            <a:ext cx="8550" cy="16493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Ellipse 170"/>
          <p:cNvSpPr/>
          <p:nvPr/>
        </p:nvSpPr>
        <p:spPr>
          <a:xfrm>
            <a:off x="3426836" y="5979162"/>
            <a:ext cx="114916" cy="10894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ZoneTexte 72"/>
          <p:cNvSpPr txBox="1"/>
          <p:nvPr/>
        </p:nvSpPr>
        <p:spPr>
          <a:xfrm rot="16200000">
            <a:off x="-677375" y="7011578"/>
            <a:ext cx="2023737" cy="51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100" u="sng" dirty="0"/>
              <a:t>A la charge de l’installateur</a:t>
            </a:r>
          </a:p>
          <a:p>
            <a:pPr>
              <a:lnSpc>
                <a:spcPts val="1100"/>
              </a:lnSpc>
            </a:pPr>
            <a:r>
              <a:rPr lang="en-US" sz="1100" i="1" dirty="0"/>
              <a:t>At the expense of the installe</a:t>
            </a:r>
            <a:r>
              <a:rPr lang="en-US" sz="1100" dirty="0"/>
              <a:t>r</a:t>
            </a:r>
          </a:p>
          <a:p>
            <a:pPr>
              <a:lnSpc>
                <a:spcPts val="1100"/>
              </a:lnSpc>
            </a:pPr>
            <a:r>
              <a:rPr lang="it-IT" sz="1100" u="sng" dirty="0"/>
              <a:t>A spese dell'installatore</a:t>
            </a:r>
          </a:p>
        </p:txBody>
      </p:sp>
      <p:sp>
        <p:nvSpPr>
          <p:cNvPr id="95" name="Accolade ouvrante 94"/>
          <p:cNvSpPr/>
          <p:nvPr/>
        </p:nvSpPr>
        <p:spPr>
          <a:xfrm>
            <a:off x="515393" y="6516432"/>
            <a:ext cx="153011" cy="161170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3" name="Ellipse 172"/>
          <p:cNvSpPr/>
          <p:nvPr/>
        </p:nvSpPr>
        <p:spPr>
          <a:xfrm>
            <a:off x="3292117" y="5979163"/>
            <a:ext cx="114916" cy="10894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4" name="Connecteur droit 173"/>
          <p:cNvCxnSpPr/>
          <p:nvPr/>
        </p:nvCxnSpPr>
        <p:spPr>
          <a:xfrm>
            <a:off x="3407033" y="6001676"/>
            <a:ext cx="0" cy="5645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Ellipse 174"/>
          <p:cNvSpPr/>
          <p:nvPr/>
        </p:nvSpPr>
        <p:spPr>
          <a:xfrm>
            <a:off x="3356936" y="6566210"/>
            <a:ext cx="114916" cy="10894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6" name="Connecteur droit 175"/>
          <p:cNvCxnSpPr/>
          <p:nvPr/>
        </p:nvCxnSpPr>
        <p:spPr>
          <a:xfrm>
            <a:off x="1209675" y="4642302"/>
            <a:ext cx="325335" cy="0"/>
          </a:xfrm>
          <a:prstGeom prst="line">
            <a:avLst/>
          </a:prstGeom>
          <a:ln w="254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Connecteur droit 177"/>
          <p:cNvCxnSpPr/>
          <p:nvPr/>
        </p:nvCxnSpPr>
        <p:spPr>
          <a:xfrm flipV="1">
            <a:off x="1209675" y="4651648"/>
            <a:ext cx="0" cy="1949008"/>
          </a:xfrm>
          <a:prstGeom prst="line">
            <a:avLst/>
          </a:prstGeom>
          <a:ln w="254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Ellipse 181"/>
          <p:cNvSpPr/>
          <p:nvPr/>
        </p:nvSpPr>
        <p:spPr>
          <a:xfrm>
            <a:off x="1152217" y="6539043"/>
            <a:ext cx="114916" cy="10894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29" name="Connecteur droit avec flèche 1028"/>
          <p:cNvCxnSpPr>
            <a:cxnSpLocks/>
          </p:cNvCxnSpPr>
          <p:nvPr/>
        </p:nvCxnSpPr>
        <p:spPr>
          <a:xfrm flipH="1" flipV="1">
            <a:off x="1416093" y="7588161"/>
            <a:ext cx="1779798" cy="52922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Connecteur droit avec flèche 186"/>
          <p:cNvCxnSpPr>
            <a:cxnSpLocks/>
          </p:cNvCxnSpPr>
          <p:nvPr/>
        </p:nvCxnSpPr>
        <p:spPr>
          <a:xfrm flipH="1" flipV="1">
            <a:off x="2756862" y="7588161"/>
            <a:ext cx="407898" cy="504746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Ellipse 194"/>
          <p:cNvSpPr/>
          <p:nvPr/>
        </p:nvSpPr>
        <p:spPr>
          <a:xfrm>
            <a:off x="1151909" y="5978840"/>
            <a:ext cx="114916" cy="10894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96" name="Connecteur droit 195"/>
          <p:cNvCxnSpPr/>
          <p:nvPr/>
        </p:nvCxnSpPr>
        <p:spPr>
          <a:xfrm>
            <a:off x="2599529" y="4642302"/>
            <a:ext cx="325335" cy="0"/>
          </a:xfrm>
          <a:prstGeom prst="line">
            <a:avLst/>
          </a:prstGeom>
          <a:ln w="254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Connecteur droit 196"/>
          <p:cNvCxnSpPr/>
          <p:nvPr/>
        </p:nvCxnSpPr>
        <p:spPr>
          <a:xfrm flipV="1">
            <a:off x="2599529" y="4651648"/>
            <a:ext cx="0" cy="1949008"/>
          </a:xfrm>
          <a:prstGeom prst="line">
            <a:avLst/>
          </a:prstGeom>
          <a:ln w="25400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Ellipse 197"/>
          <p:cNvSpPr/>
          <p:nvPr/>
        </p:nvSpPr>
        <p:spPr>
          <a:xfrm>
            <a:off x="2542071" y="6539043"/>
            <a:ext cx="114916" cy="10894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9" name="Ellipse 198"/>
          <p:cNvSpPr/>
          <p:nvPr/>
        </p:nvSpPr>
        <p:spPr>
          <a:xfrm>
            <a:off x="2541763" y="5978840"/>
            <a:ext cx="114916" cy="108945"/>
          </a:xfrm>
          <a:prstGeom prst="ellipse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977997" y="126905"/>
            <a:ext cx="5602993" cy="3154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50" dirty="0"/>
              <a:t>PRE CABLE EN USINE / </a:t>
            </a:r>
            <a:r>
              <a:rPr lang="fr-FR" sz="1450" i="1" dirty="0"/>
              <a:t>FACTORY PRE-WIRED /</a:t>
            </a:r>
            <a:r>
              <a:rPr lang="it-IT" sz="1450" dirty="0"/>
              <a:t> PRECABLATO IN FABBRICA </a:t>
            </a:r>
            <a:endParaRPr lang="fr-FR" sz="1450" i="1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E849721-263B-A661-DA63-29D3F6F9CE62}"/>
              </a:ext>
            </a:extLst>
          </p:cNvPr>
          <p:cNvSpPr txBox="1"/>
          <p:nvPr/>
        </p:nvSpPr>
        <p:spPr>
          <a:xfrm>
            <a:off x="288371" y="9368569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922341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489" y="125848"/>
            <a:ext cx="1211378" cy="914967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3165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10477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</a:p>
          </p:txBody>
        </p:sp>
      </p:grp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3" r="38104"/>
          <a:stretch/>
        </p:blipFill>
        <p:spPr>
          <a:xfrm>
            <a:off x="1552575" y="339498"/>
            <a:ext cx="2362200" cy="3525511"/>
          </a:xfrm>
          <a:prstGeom prst="rect">
            <a:avLst/>
          </a:prstGeom>
        </p:spPr>
      </p:pic>
      <p:pic>
        <p:nvPicPr>
          <p:cNvPr id="108" name="Image 10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" r="35887"/>
          <a:stretch/>
        </p:blipFill>
        <p:spPr>
          <a:xfrm>
            <a:off x="714279" y="4449668"/>
            <a:ext cx="3152322" cy="3785890"/>
          </a:xfrm>
          <a:prstGeom prst="rect">
            <a:avLst/>
          </a:prstGeom>
        </p:spPr>
      </p:pic>
      <p:grpSp>
        <p:nvGrpSpPr>
          <p:cNvPr id="58" name="Groupe 57"/>
          <p:cNvGrpSpPr/>
          <p:nvPr/>
        </p:nvGrpSpPr>
        <p:grpSpPr>
          <a:xfrm>
            <a:off x="2829724" y="993095"/>
            <a:ext cx="305788" cy="338554"/>
            <a:chOff x="8014278" y="3151414"/>
            <a:chExt cx="305788" cy="338553"/>
          </a:xfrm>
        </p:grpSpPr>
        <p:sp>
          <p:nvSpPr>
            <p:cNvPr id="59" name="ZoneTexte 58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0" name="ZoneTexte 59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09" name="Groupe 108"/>
          <p:cNvGrpSpPr/>
          <p:nvPr/>
        </p:nvGrpSpPr>
        <p:grpSpPr>
          <a:xfrm>
            <a:off x="2804444" y="5618540"/>
            <a:ext cx="305788" cy="338554"/>
            <a:chOff x="8014278" y="3151414"/>
            <a:chExt cx="305788" cy="338553"/>
          </a:xfrm>
        </p:grpSpPr>
        <p:sp>
          <p:nvSpPr>
            <p:cNvPr id="110" name="ZoneTexte 10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1" name="ZoneTexte 110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12" name="Groupe 111"/>
          <p:cNvGrpSpPr/>
          <p:nvPr/>
        </p:nvGrpSpPr>
        <p:grpSpPr>
          <a:xfrm>
            <a:off x="3713707" y="2253725"/>
            <a:ext cx="305788" cy="338554"/>
            <a:chOff x="8014278" y="3151414"/>
            <a:chExt cx="305788" cy="338553"/>
          </a:xfrm>
        </p:grpSpPr>
        <p:sp>
          <p:nvSpPr>
            <p:cNvPr id="113" name="ZoneTexte 11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4" name="ZoneTexte 113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15" name="Groupe 114"/>
          <p:cNvGrpSpPr/>
          <p:nvPr/>
        </p:nvGrpSpPr>
        <p:grpSpPr>
          <a:xfrm>
            <a:off x="3761881" y="5306260"/>
            <a:ext cx="305788" cy="338554"/>
            <a:chOff x="8014278" y="3151414"/>
            <a:chExt cx="305788" cy="338553"/>
          </a:xfrm>
        </p:grpSpPr>
        <p:sp>
          <p:nvSpPr>
            <p:cNvPr id="116" name="ZoneTexte 115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7" name="ZoneTexte 116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sp>
        <p:nvSpPr>
          <p:cNvPr id="3" name="Rectangle 2"/>
          <p:cNvSpPr/>
          <p:nvPr/>
        </p:nvSpPr>
        <p:spPr>
          <a:xfrm>
            <a:off x="1455089" y="3554233"/>
            <a:ext cx="2612580" cy="1256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" name="Connecteur droit 4"/>
          <p:cNvCxnSpPr/>
          <p:nvPr/>
        </p:nvCxnSpPr>
        <p:spPr>
          <a:xfrm flipV="1">
            <a:off x="1671845" y="4731026"/>
            <a:ext cx="457200" cy="795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 flipV="1">
            <a:off x="2304179" y="4738977"/>
            <a:ext cx="457200" cy="795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/>
          <p:cNvCxnSpPr/>
          <p:nvPr/>
        </p:nvCxnSpPr>
        <p:spPr>
          <a:xfrm>
            <a:off x="2129045" y="4738977"/>
            <a:ext cx="175134" cy="795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/>
          <p:cNvCxnSpPr/>
          <p:nvPr/>
        </p:nvCxnSpPr>
        <p:spPr>
          <a:xfrm flipV="1">
            <a:off x="1644141" y="3546281"/>
            <a:ext cx="457200" cy="795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/>
          <p:cNvCxnSpPr/>
          <p:nvPr/>
        </p:nvCxnSpPr>
        <p:spPr>
          <a:xfrm flipV="1">
            <a:off x="2276475" y="3554232"/>
            <a:ext cx="457200" cy="795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/>
          <p:cNvCxnSpPr/>
          <p:nvPr/>
        </p:nvCxnSpPr>
        <p:spPr>
          <a:xfrm>
            <a:off x="2101341" y="3554232"/>
            <a:ext cx="175134" cy="795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C42917E-4D5F-B8CF-493F-5580B8085D70}"/>
              </a:ext>
            </a:extLst>
          </p:cNvPr>
          <p:cNvSpPr txBox="1"/>
          <p:nvPr/>
        </p:nvSpPr>
        <p:spPr>
          <a:xfrm>
            <a:off x="288371" y="9368569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14898907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31114</TotalTime>
  <Words>855</Words>
  <Application>Microsoft Office PowerPoint</Application>
  <PresentationFormat>Format A4 (210 x 297 mm)</PresentationFormat>
  <Paragraphs>118</Paragraphs>
  <Slides>5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Aharoni</vt:lpstr>
      <vt:lpstr>Arial</vt:lpstr>
      <vt:lpstr>Arial Black</vt:lpstr>
      <vt:lpstr>Calibri</vt:lpstr>
      <vt:lpstr>Corbel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Patrick GAUTIER</cp:lastModifiedBy>
  <cp:revision>1161</cp:revision>
  <cp:lastPrinted>2018-08-28T11:59:39Z</cp:lastPrinted>
  <dcterms:created xsi:type="dcterms:W3CDTF">2014-09-30T11:19:34Z</dcterms:created>
  <dcterms:modified xsi:type="dcterms:W3CDTF">2024-12-09T11:36:48Z</dcterms:modified>
</cp:coreProperties>
</file>